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2"/>
  </p:handoutMasterIdLst>
  <p:sldIdLst>
    <p:sldId id="258" r:id="rId4"/>
    <p:sldId id="257" r:id="rId6"/>
    <p:sldId id="266" r:id="rId7"/>
    <p:sldId id="271" r:id="rId8"/>
    <p:sldId id="267" r:id="rId9"/>
    <p:sldId id="269" r:id="rId10"/>
    <p:sldId id="270" r:id="rId11"/>
  </p:sldIdLst>
  <p:sldSz cx="12192000" cy="6858000"/>
  <p:notesSz cx="6858000" cy="9144000"/>
  <p:embeddedFontLst>
    <p:embeddedFont>
      <p:font typeface="MiSans" panose="00000500000000000000" pitchFamily="2" charset="-122"/>
      <p:regular r:id="rId17"/>
    </p:embeddedFont>
    <p:embeddedFont>
      <p:font typeface="MiSans Heavy" panose="00000A00000000000000" charset="-122"/>
      <p:bold r:id="rId18"/>
    </p:embeddedFont>
    <p:embeddedFont>
      <p:font typeface="微软雅黑" panose="020B0503020204020204" charset="-122"/>
      <p:regular r:id="rId19"/>
    </p:embeddedFont>
    <p:embeddedFont>
      <p:font typeface="思源黑体" panose="020B0800000000000000" charset="-122"/>
      <p:bold r:id="rId20"/>
    </p:embeddedFont>
    <p:embeddedFont>
      <p:font typeface="Microsoft YaHei UI" panose="020B0503020204020204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667109183" name="韩逸燊" initials="韩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C90"/>
    <a:srgbClr val="1A3260"/>
    <a:srgbClr val="FFFFFF"/>
    <a:srgbClr val="15126F"/>
    <a:srgbClr val="151572"/>
    <a:srgbClr val="162A80"/>
    <a:srgbClr val="151B76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7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0" y="0"/>
            <a:ext cx="12189460" cy="6858000"/>
          </a:xfrm>
          <a:custGeom>
            <a:avLst/>
            <a:gdLst>
              <a:gd name="connsiteX0" fmla="*/ 0 w 12189730"/>
              <a:gd name="connsiteY0" fmla="*/ 0 h 6858000"/>
              <a:gd name="connsiteX1" fmla="*/ 12189730 w 12189730"/>
              <a:gd name="connsiteY1" fmla="*/ 0 h 6858000"/>
              <a:gd name="connsiteX2" fmla="*/ 12189730 w 12189730"/>
              <a:gd name="connsiteY2" fmla="*/ 6858000 h 6858000"/>
              <a:gd name="connsiteX3" fmla="*/ 0 w 1218973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9730" h="6858000">
                <a:moveTo>
                  <a:pt x="0" y="0"/>
                </a:moveTo>
                <a:lnTo>
                  <a:pt x="12189730" y="0"/>
                </a:lnTo>
                <a:lnTo>
                  <a:pt x="1218973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署名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1302385" y="4168775"/>
            <a:ext cx="1503045" cy="369570"/>
          </a:xfrm>
          <a:prstGeom prst="roundRect">
            <a:avLst>
              <a:gd name="adj" fmla="val 19759"/>
            </a:avLst>
          </a:prstGeom>
          <a:gradFill>
            <a:gsLst>
              <a:gs pos="0">
                <a:schemeClr val="accent6"/>
              </a:gs>
              <a:gs pos="99000">
                <a:schemeClr val="accent1"/>
              </a:gs>
            </a:gsLst>
            <a:lin ang="2700000" scaled="0"/>
          </a:gradFill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1200" b="0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  <a:cs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8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188085" y="3399155"/>
            <a:ext cx="5519420" cy="4565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800" b="0" i="0" u="none" strike="noStrike" kern="1200" cap="none" spc="0" normalizeH="0" baseline="0" noProof="1" dirty="0">
                <a:solidFill>
                  <a:schemeClr val="lt1"/>
                </a:solidFill>
                <a:latin typeface="MiSans" panose="00000500000000000000" pitchFamily="2" charset="-122"/>
                <a:ea typeface="MiSans" panose="00000500000000000000" pitchFamily="2" charset="-122"/>
                <a:cs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1187450" y="1575435"/>
            <a:ext cx="5520055" cy="1676400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400" b="0" i="0" u="none" strike="noStrike" kern="1200" cap="none" spc="0" normalizeH="0" baseline="0" noProof="1" dirty="0">
                <a:solidFill>
                  <a:schemeClr val="lt1"/>
                </a:solidFill>
                <a:latin typeface="MiSans Heavy" panose="00000A00000000000000" charset="-122"/>
                <a:ea typeface="MiSans Heavy" panose="00000A00000000000000" charset="-122"/>
                <a:cs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pPr lvl="0" algn="l">
              <a:buClrTx/>
              <a:buSzTx/>
              <a:buFontTx/>
            </a:pPr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90000">
                <a:schemeClr val="bg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365760" y="365125"/>
            <a:ext cx="10988040" cy="77946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65760" y="1253330"/>
            <a:ext cx="10988040" cy="4834269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</a:pPr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marR="0" lvl="1">
              <a:tabLst>
                <a:tab pos="1609725" algn="l"/>
              </a:tabLst>
            </a:pPr>
            <a:r>
              <a:rPr lang="zh-CN" altLang="en-US" dirty="0"/>
              <a:t>二级</a:t>
            </a:r>
            <a:endParaRPr lang="zh-CN" altLang="en-US" dirty="0"/>
          </a:p>
          <a:p>
            <a:pPr marR="0" lvl="2"/>
            <a:r>
              <a:rPr lang="zh-CN" altLang="en-US" dirty="0"/>
              <a:t>三级</a:t>
            </a:r>
            <a:endParaRPr lang="zh-CN" altLang="en-US" dirty="0"/>
          </a:p>
          <a:p>
            <a:pPr marR="0" lvl="3"/>
            <a:r>
              <a:rPr lang="zh-CN" altLang="en-US" dirty="0"/>
              <a:t>四级</a:t>
            </a:r>
            <a:endParaRPr lang="zh-CN" altLang="en-US" dirty="0"/>
          </a:p>
          <a:p>
            <a:pPr marR="0"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</p:spTree>
    <p:custDataLst>
      <p:tags r:id="rId9"/>
    </p:custData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kumimoji="0" lang="zh-CN" altLang="en-US" sz="3600" b="0" i="0" u="none" strike="noStrike" kern="1200" cap="none" spc="300" normalizeH="0" baseline="0" dirty="0" smtClean="0">
          <a:ln>
            <a:noFill/>
            <a:prstDash val="sysDot"/>
          </a:ln>
          <a:solidFill>
            <a:schemeClr val="tx1"/>
          </a:solidFill>
          <a:uFillTx/>
          <a:latin typeface="MiSans Heavy" panose="00000A00000000000000" charset="-122"/>
          <a:ea typeface="MiSans Heavy" panose="00000A00000000000000" charset="-122"/>
          <a:cs typeface="MiSans" panose="00000500000000000000" pitchFamily="2" charset="-122"/>
          <a:sym typeface="MiSans Heavy" panose="00000A00000000000000" charset="-122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kumimoji="0" lang="zh-CN" altLang="en-US" sz="1800" b="0" i="0" u="none" strike="noStrike" kern="1200" cap="none" spc="150" normalizeH="0" baseline="0" dirty="0">
          <a:ln>
            <a:noFill/>
            <a:prstDash val="sysDot"/>
          </a:ln>
          <a:solidFill>
            <a:schemeClr val="tx1"/>
          </a:solidFill>
          <a:uFillTx/>
          <a:latin typeface="MiSans" panose="00000500000000000000" pitchFamily="2" charset="-122"/>
          <a:ea typeface="MiSans" panose="00000500000000000000" pitchFamily="2" charset="-122"/>
          <a:cs typeface="MiSans" panose="00000500000000000000" pitchFamily="2" charset="-122"/>
          <a:sym typeface="MiSans" panose="00000500000000000000" pitchFamily="2" charset="-122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kumimoji="0" lang="zh-CN" altLang="en-US" sz="1600" b="0" i="0" u="none" strike="noStrike" kern="1200" cap="none" spc="150" normalizeH="0" baseline="0" dirty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MiSans" panose="00000500000000000000" pitchFamily="2" charset="-122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kumimoji="0" lang="zh-CN" altLang="en-US" sz="1600" b="0" i="0" u="none" strike="noStrike" kern="1200" cap="none" spc="150" normalizeH="0" baseline="0" dirty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MiSans" panose="00000500000000000000" pitchFamily="2" charset="-122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kumimoji="0" lang="zh-CN" altLang="en-US" sz="1400" b="0" i="0" u="none" strike="noStrike" kern="1200" cap="none" spc="150" normalizeH="0" baseline="0" dirty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MiSans" panose="00000500000000000000" pitchFamily="2" charset="-122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 dirty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MiSans" panose="00000500000000000000" pitchFamily="2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8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9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0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81.xml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hyperlink" Target="https://github.com/" TargetMode="External"/><Relationship Id="rId7" Type="http://schemas.openxmlformats.org/officeDocument/2006/relationships/hyperlink" Target="https://gitee.com/" TargetMode="External"/><Relationship Id="rId6" Type="http://schemas.openxmlformats.org/officeDocument/2006/relationships/hyperlink" Target="https://rumena.cn/" TargetMode="External"/><Relationship Id="rId5" Type="http://schemas.openxmlformats.org/officeDocument/2006/relationships/hyperlink" Target="https://doc.embedfire.com/products/link/zh/latest/index.html" TargetMode="External"/><Relationship Id="rId4" Type="http://schemas.openxmlformats.org/officeDocument/2006/relationships/hyperlink" Target="http://47.111.11.73/docs/index.html" TargetMode="External"/><Relationship Id="rId3" Type="http://schemas.openxmlformats.org/officeDocument/2006/relationships/hyperlink" Target="https://www.waveshare.net/wiki/Main_Page" TargetMode="External"/><Relationship Id="rId2" Type="http://schemas.openxmlformats.org/officeDocument/2006/relationships/hyperlink" Target="https://wiki.lckfb.com/zh-hans/" TargetMode="Externa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84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3366135" y="2964180"/>
            <a:ext cx="5056505" cy="893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latin typeface="思源黑体" panose="020B0800000000000000" charset="-122"/>
                <a:ea typeface="思源黑体" panose="020B0800000000000000" charset="-122"/>
              </a:rPr>
              <a:t>电控第一次培训</a:t>
            </a:r>
            <a:endParaRPr lang="zh-CN" altLang="en-US" sz="5400">
              <a:latin typeface="思源黑体" panose="020B0800000000000000" charset="-122"/>
              <a:ea typeface="思源黑体" panose="020B08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56600" y="5249545"/>
            <a:ext cx="2698115" cy="9753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latin typeface="思源黑体" panose="020B0800000000000000" charset="-122"/>
                <a:ea typeface="思源黑体" panose="020B0800000000000000" charset="-122"/>
                <a:sym typeface="MiSans" panose="00000500000000000000" pitchFamily="2" charset="-122"/>
              </a:rPr>
              <a:t>韩逸燊</a:t>
            </a:r>
            <a:endParaRPr lang="en-US" altLang="zh-CN" sz="2800">
              <a:latin typeface="思源黑体" panose="020B0800000000000000" charset="-122"/>
              <a:ea typeface="思源黑体" panose="020B0800000000000000" charset="-122"/>
            </a:endParaRPr>
          </a:p>
          <a:p>
            <a:r>
              <a:rPr lang="en-US" altLang="zh-CN" sz="2800">
                <a:latin typeface="思源黑体" panose="020B0800000000000000" charset="-122"/>
                <a:ea typeface="思源黑体" panose="020B0800000000000000" charset="-122"/>
                <a:cs typeface="思源黑体" panose="020B0800000000000000" charset="-122"/>
              </a:rPr>
              <a:t>2025</a:t>
            </a:r>
            <a:r>
              <a:rPr lang="zh-CN" altLang="en-US" sz="2800">
                <a:latin typeface="思源黑体" panose="020B0800000000000000" charset="-122"/>
                <a:ea typeface="思源黑体" panose="020B0800000000000000" charset="-122"/>
                <a:cs typeface="思源黑体" panose="020B0800000000000000" charset="-122"/>
              </a:rPr>
              <a:t>年</a:t>
            </a:r>
            <a:r>
              <a:rPr lang="en-US" altLang="zh-CN" sz="2800">
                <a:latin typeface="思源黑体" panose="020B0800000000000000" charset="-122"/>
                <a:ea typeface="思源黑体" panose="020B0800000000000000" charset="-122"/>
                <a:cs typeface="思源黑体" panose="020B0800000000000000" charset="-122"/>
              </a:rPr>
              <a:t>1</a:t>
            </a:r>
            <a:r>
              <a:rPr lang="zh-CN" altLang="en-US" sz="2800">
                <a:latin typeface="思源黑体" panose="020B0800000000000000" charset="-122"/>
                <a:ea typeface="思源黑体" panose="020B0800000000000000" charset="-122"/>
                <a:cs typeface="思源黑体" panose="020B0800000000000000" charset="-122"/>
              </a:rPr>
              <a:t>月</a:t>
            </a:r>
            <a:endParaRPr lang="zh-CN" altLang="en-US" sz="2800">
              <a:latin typeface="思源黑体" panose="020B0800000000000000" charset="-122"/>
              <a:ea typeface="思源黑体" panose="020B0800000000000000" charset="-122"/>
              <a:cs typeface="思源黑体" panose="020B0800000000000000" charset="-122"/>
            </a:endParaRPr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091815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latin typeface="思源黑体" panose="020B0800000000000000" charset="-122"/>
                <a:ea typeface="思源黑体" panose="020B0800000000000000" charset="-122"/>
              </a:rPr>
              <a:t>创客协会</a:t>
            </a:r>
            <a:endParaRPr lang="zh-CN" altLang="en-US" sz="5400">
              <a:latin typeface="思源黑体" panose="020B0800000000000000" charset="-122"/>
              <a:ea typeface="思源黑体" panose="020B08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04495"/>
            <a:ext cx="12192000" cy="1109980"/>
          </a:xfrm>
          <a:prstGeom prst="rect">
            <a:avLst/>
          </a:prstGeom>
          <a:solidFill>
            <a:srgbClr val="1C4C9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091815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培训目的</a:t>
            </a:r>
            <a:endParaRPr lang="zh-CN" altLang="en-US" sz="5400">
              <a:solidFill>
                <a:schemeClr val="bg1"/>
              </a:solidFill>
              <a:latin typeface="思源黑体" panose="020B0800000000000000" charset="-122"/>
              <a:ea typeface="思源黑体" panose="020B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9440" y="1929765"/>
            <a:ext cx="7477125" cy="3368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提升实践能力，学习前沿技能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拓展课外知识，了解行业发展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参加竞赛需要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增加专业方面的知识储备</a:t>
            </a:r>
            <a:endParaRPr lang="zh-CN" altLang="en-US" sz="2800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掌握开发规范，学习开发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</a:rPr>
              <a:t>工具栈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04495"/>
            <a:ext cx="12192000" cy="1109980"/>
          </a:xfrm>
          <a:prstGeom prst="rect">
            <a:avLst/>
          </a:prstGeom>
          <a:solidFill>
            <a:srgbClr val="1C4C9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721100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需要</a:t>
            </a:r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掌握的</a:t>
            </a:r>
            <a:endParaRPr lang="zh-CN" altLang="en-US" sz="5400">
              <a:solidFill>
                <a:schemeClr val="bg1"/>
              </a:solidFill>
              <a:latin typeface="思源黑体" panose="020B0800000000000000" charset="-122"/>
              <a:ea typeface="思源黑体" panose="020B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9440" y="1926590"/>
            <a:ext cx="8742680" cy="4123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电路基础，元器件选型，</a:t>
            </a:r>
            <a:r>
              <a:rPr lang="zh-CN" altLang="en-US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常见</a:t>
            </a:r>
            <a:r>
              <a:rPr lang="zh-CN" altLang="en-US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芯片的使用方法</a:t>
            </a:r>
            <a:endParaRPr lang="en-US" altLang="zh-CN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PCB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绘制、焊接工具的使用（</a:t>
            </a:r>
            <a:r>
              <a:rPr lang="zh-CN" altLang="en-US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立创</a:t>
            </a:r>
            <a:r>
              <a:rPr lang="en-US" altLang="zh-CN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EDA</a:t>
            </a:r>
            <a:r>
              <a:rPr lang="zh-CN" altLang="en-US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等设计软件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编程语言（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C/C++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Python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HTML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MiSans Heavy" panose="00000A00000000000000" charset="-122"/>
              </a:rPr>
              <a:t>嵌入式软件（单片机、通信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MiSans Heavy" panose="00000A00000000000000" charset="-122"/>
              </a:rPr>
              <a:t>协议、算法、操作系统）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MiSans Heavy" panose="00000A00000000000000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Microsoft YaHei UI" panose="020B0503020204020204" charset="-122"/>
                <a:ea typeface="Microsoft YaHei UI" panose="020B0503020204020204" charset="-122"/>
                <a:sym typeface="+mn-ea"/>
              </a:rPr>
              <a:t>仪器使用（示波器、万用表等使用技巧）</a:t>
            </a:r>
            <a:endParaRPr lang="zh-CN" altLang="en-US" sz="2800" dirty="0">
              <a:latin typeface="Microsoft YaHei UI" panose="020B0503020204020204" charset="-122"/>
              <a:ea typeface="Microsoft YaHei UI" panose="020B0503020204020204" charset="-122"/>
              <a:sym typeface="+mn-ea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不要过分依赖</a:t>
            </a:r>
            <a:r>
              <a:rPr lang="zh-CN" altLang="en-US" sz="28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开发板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04495"/>
            <a:ext cx="12192000" cy="1109980"/>
          </a:xfrm>
          <a:prstGeom prst="rect">
            <a:avLst/>
          </a:prstGeom>
          <a:solidFill>
            <a:srgbClr val="1C4C9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99440" y="1926590"/>
            <a:ext cx="7134860" cy="3035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代码编辑（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VsCode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Visual Studio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PyCharm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嵌入式软件（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Keil5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STM32CubeMX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ST-LINK Utility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、嘉立创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EDA(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专业版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上位机软件（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vofa+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STC-ISP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、）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其他（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Typora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WPS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XMind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6560" y="495300"/>
            <a:ext cx="3091815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常用</a:t>
            </a:r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软件</a:t>
            </a:r>
            <a:endParaRPr lang="zh-CN" altLang="en-US" sz="5400">
              <a:solidFill>
                <a:schemeClr val="bg1"/>
              </a:solidFill>
              <a:latin typeface="思源黑体" panose="020B0800000000000000" charset="-122"/>
              <a:ea typeface="思源黑体" panose="020B0800000000000000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155940" y="1915795"/>
            <a:ext cx="3423920" cy="3345180"/>
            <a:chOff x="12473" y="2808"/>
            <a:chExt cx="5567" cy="568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26" y="4834"/>
              <a:ext cx="1639" cy="1639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19" y="2808"/>
              <a:ext cx="1643" cy="1660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80" y="4784"/>
              <a:ext cx="1655" cy="1659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473" y="6839"/>
              <a:ext cx="1646" cy="1655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356" y="6836"/>
              <a:ext cx="1621" cy="1658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442" y="6839"/>
              <a:ext cx="1643" cy="1656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2495" y="2815"/>
              <a:ext cx="1640" cy="1653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356" y="4784"/>
              <a:ext cx="1644" cy="164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6356" y="2815"/>
              <a:ext cx="1684" cy="1702"/>
            </a:xfrm>
            <a:prstGeom prst="rect">
              <a:avLst/>
            </a:prstGeom>
          </p:spPr>
        </p:pic>
      </p:grpSp>
    </p:spTree>
    <p:custDataLst>
      <p:tags r:id="rId1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04495"/>
            <a:ext cx="12192000" cy="1109980"/>
          </a:xfrm>
          <a:prstGeom prst="rect">
            <a:avLst/>
          </a:prstGeom>
          <a:solidFill>
            <a:srgbClr val="1C4C9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721100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学习方法</a:t>
            </a:r>
            <a:endParaRPr lang="zh-CN" altLang="en-US" sz="5400">
              <a:solidFill>
                <a:schemeClr val="bg1"/>
              </a:solidFill>
              <a:latin typeface="思源黑体" panose="020B0800000000000000" charset="-122"/>
              <a:ea typeface="思源黑体" panose="020B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3725" y="1890395"/>
            <a:ext cx="10949305" cy="442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硬件方向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学习电路理论知识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多看实践工程电路（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站、立创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EDA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开源广场）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多实践、多动手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lvl="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软件方向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（指针、结构体）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,C++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单片机（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GPIO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输入输出、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EXTI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中断、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TIM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中断、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PWM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波形输出、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UART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I2C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SPI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CAN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通信协议、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ADC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等基础内容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71500" lvl="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浏览器、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CSDN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等途径，学会解决问题，会看数据手册、博客</a:t>
            </a:r>
            <a:endParaRPr lang="zh-CN" altLang="en-US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404495"/>
            <a:ext cx="12192000" cy="1109980"/>
          </a:xfrm>
          <a:prstGeom prst="rect">
            <a:avLst/>
          </a:prstGeom>
          <a:solidFill>
            <a:srgbClr val="1C4C9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721100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solidFill>
                  <a:schemeClr val="bg1"/>
                </a:solidFill>
                <a:latin typeface="思源黑体" panose="020B0800000000000000" charset="-122"/>
                <a:ea typeface="思源黑体" panose="020B0800000000000000" charset="-122"/>
              </a:rPr>
              <a:t>学习资料</a:t>
            </a:r>
            <a:endParaRPr lang="zh-CN" altLang="en-US" sz="5400">
              <a:solidFill>
                <a:schemeClr val="bg1"/>
              </a:solidFill>
              <a:latin typeface="思源黑体" panose="020B0800000000000000" charset="-122"/>
              <a:ea typeface="思源黑体" panose="020B08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6900" y="1889760"/>
            <a:ext cx="11161395" cy="4709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开源资料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立创开源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hlinkClick r:id="rId2" action="ppaction://hlinkfile"/>
              </a:rPr>
              <a:t>https://wiki.lckfb.com/zh-hans/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hlinkClick r:id="rId2" action="ppaction://hlinkfile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微雪开源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hlinkClick r:id="rId3" action="ppaction://hlinkfile"/>
              </a:rPr>
              <a:t>https://www.waveshare.net/wiki/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hlinkClick r:id="rId3" action="ppaction://hlinkfile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正点原子资料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  <a:hlinkClick r:id="rId4"/>
              </a:rPr>
              <a:t>http://47.111.11.73/docs/index.html</a:t>
            </a:r>
            <a:endParaRPr lang="en-US" altLang="zh-CN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  <a:hlinkClick r:id="rId4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野火资料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  <a:hlinkClick r:id="rId5" action="ppaction://hlinkfile"/>
              </a:rPr>
              <a:t>https://doc.embedfire.com/products/link/zh/latest/index.html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B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站（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江协科技、立创开发板、一直在入门啊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  <a:hlinkClick r:id="rId6" action="ppaction://hlinkfile"/>
              </a:rPr>
              <a:t>https://rumena.cn/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百问韦东山</a:t>
            </a:r>
            <a:r>
              <a:rPr lang="zh-CN" altLang="en-US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</a:t>
            </a:r>
            <a:endParaRPr lang="en-US" altLang="zh-CN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571500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我的</a:t>
            </a:r>
            <a:r>
              <a:rPr lang="en-US" altLang="zh-CN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Git</a:t>
            </a:r>
            <a:r>
              <a:rPr lang="zh-CN" altLang="en-US" sz="20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仓库</a:t>
            </a:r>
            <a:endParaRPr lang="zh-CN" altLang="en-US" sz="200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Gitee 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hlinkClick r:id="rId7" action="ppaction://hlinkfile"/>
              </a:rPr>
              <a:t>https://gitee.com/han-yishen</a:t>
            </a:r>
            <a:endParaRPr lang="en-US" altLang="zh-CN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1028700" lvl="1" indent="-5715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Github 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hlinkClick r:id="rId8" action="ppaction://hlinkfile"/>
              </a:rPr>
              <a:t>https://github.com/HY-SL</a:t>
            </a:r>
            <a:r>
              <a:rPr lang="en-US" altLang="zh-CN"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sz="200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612640" y="2964180"/>
            <a:ext cx="2967355" cy="8934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latin typeface="思源黑体" panose="020B0800000000000000" charset="-122"/>
                <a:ea typeface="思源黑体" panose="020B0800000000000000" charset="-122"/>
              </a:rPr>
              <a:t>感谢观看</a:t>
            </a:r>
            <a:endParaRPr lang="zh-CN" altLang="en-US" sz="5400">
              <a:latin typeface="思源黑体" panose="020B0800000000000000" charset="-122"/>
              <a:ea typeface="思源黑体" panose="020B0800000000000000" charset="-122"/>
            </a:endParaRPr>
          </a:p>
        </p:txBody>
      </p:sp>
      <p:pic>
        <p:nvPicPr>
          <p:cNvPr id="5" name="图片 4" descr="logobg_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0480" y="435610"/>
            <a:ext cx="4109720" cy="1061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16560" y="495300"/>
            <a:ext cx="3091815" cy="942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5400">
                <a:latin typeface="思源黑体" panose="020B0800000000000000" charset="-122"/>
                <a:ea typeface="思源黑体" panose="020B0800000000000000" charset="-122"/>
              </a:rPr>
              <a:t>创客协会</a:t>
            </a:r>
            <a:endParaRPr lang="zh-CN" altLang="en-US" sz="5400">
              <a:latin typeface="思源黑体" panose="020B0800000000000000" charset="-122"/>
              <a:ea typeface="思源黑体" panose="020B0800000000000000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1.0"/>
</p:tagLst>
</file>

<file path=ppt/tags/tag64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1.0"/>
  <p:tag name="KSO_WM_BEAUTIFY_FLAG" val="#wm#"/>
  <p:tag name="KSO_WM_UNIT_CONTENT_GROUP_TYPE" val="contentchip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1.0"/>
  <p:tag name="KSO_WM_BEAUTIFY_FLAG" val="#wm#"/>
  <p:tag name="KSO_WM_UNIT_CONTENT_GROUP_TYPE" val="contentchip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&#10;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1.0"/>
  <p:tag name="KSO_WM_BEAUTIFY_FLAG" val="#wm#"/>
  <p:tag name="KSO_WM_UNIT_CONTENT_GROUP_TYPE" val="contentchip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8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0282"/>
</p:tagLst>
</file>

<file path=ppt/tags/tag76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1.0"/>
  <p:tag name="KSO_WM_BEAUTIFY_FLAG" val="#wm#"/>
  <p:tag name="KSO_WM_TEMPLATE_CATEGORY" val="custom"/>
  <p:tag name="KSO_WM_TEMPLATE_INDEX" val="20230282"/>
  <p:tag name="KSO_WM_SPECIAL_SOURCE" val="bdnull"/>
  <p:tag name="KSO_WM_TEMPLATE_THUMBS_INDEX" val="1、9"/>
</p:tagLst>
</file>

<file path=ppt/tags/tag77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8.xml><?xml version="1.0" encoding="utf-8"?>
<p:tagLst xmlns:p="http://schemas.openxmlformats.org/presentationml/2006/main">
  <p:tag name="KSO_WM_SLIDE_ID" val="custom20230282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82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46.65&quot;,&quot;top&quot;:&quot;76.8&quot;,&quot;width&quot;:&quot;513.95&quot;,&quot;height&quot;:&quot;327.7&quot;}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SLIDE_ID" val="custom20230282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30282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46.65&quot;,&quot;top&quot;:&quot;76.8&quot;,&quot;width&quot;:&quot;513.95&quot;,&quot;height&quot;:&quot;327.7&quot;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118">
      <a:dk1>
        <a:srgbClr val="000000"/>
      </a:dk1>
      <a:lt1>
        <a:srgbClr val="FFFFFF"/>
      </a:lt1>
      <a:dk2>
        <a:srgbClr val="093495"/>
      </a:dk2>
      <a:lt2>
        <a:srgbClr val="ECF2FE"/>
      </a:lt2>
      <a:accent1>
        <a:srgbClr val="0F60FF"/>
      </a:accent1>
      <a:accent2>
        <a:srgbClr val="3A4EFE"/>
      </a:accent2>
      <a:accent3>
        <a:srgbClr val="653CFC"/>
      </a:accent3>
      <a:accent4>
        <a:srgbClr val="902AFB"/>
      </a:accent4>
      <a:accent5>
        <a:srgbClr val="BB18F9"/>
      </a:accent5>
      <a:accent6>
        <a:srgbClr val="E606F8"/>
      </a:accent6>
      <a:hlink>
        <a:srgbClr val="0563C1"/>
      </a:hlink>
      <a:folHlink>
        <a:srgbClr val="954F72"/>
      </a:folHlink>
    </a:clrScheme>
    <a:fontScheme name="自定义 6">
      <a:majorFont>
        <a:latin typeface="MiSans Heavy"/>
        <a:ea typeface="MiSans Heavy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808</Words>
  <Application>WPS 演示</Application>
  <PresentationFormat>宽屏</PresentationFormat>
  <Paragraphs>58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宋体</vt:lpstr>
      <vt:lpstr>Wingdings</vt:lpstr>
      <vt:lpstr>Wingdings</vt:lpstr>
      <vt:lpstr>MiSans</vt:lpstr>
      <vt:lpstr>MiSans Heavy</vt:lpstr>
      <vt:lpstr>微软雅黑</vt:lpstr>
      <vt:lpstr>思源黑体</vt:lpstr>
      <vt:lpstr>Microsoft YaHei UI</vt:lpstr>
      <vt:lpstr>Arial Unicode MS</vt:lpstr>
      <vt:lpstr>Calibri</vt:lpstr>
      <vt:lpstr>WPS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韩逸燊</cp:lastModifiedBy>
  <cp:revision>174</cp:revision>
  <dcterms:created xsi:type="dcterms:W3CDTF">2019-06-19T02:08:00Z</dcterms:created>
  <dcterms:modified xsi:type="dcterms:W3CDTF">2025-03-08T02:49:44Z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BFBE8229682B4AD58AC7A13733CAEA82_11</vt:lpwstr>
  </property>
</Properties>
</file>